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sldIdLst>
    <p:sldId id="258" r:id="rId5"/>
    <p:sldId id="282" r:id="rId6"/>
    <p:sldId id="272" r:id="rId7"/>
    <p:sldId id="273" r:id="rId8"/>
    <p:sldId id="257" r:id="rId9"/>
    <p:sldId id="274" r:id="rId10"/>
    <p:sldId id="264" r:id="rId11"/>
    <p:sldId id="276" r:id="rId12"/>
    <p:sldId id="275" r:id="rId13"/>
    <p:sldId id="269" r:id="rId14"/>
    <p:sldId id="265" r:id="rId15"/>
    <p:sldId id="284" r:id="rId16"/>
    <p:sldId id="277" r:id="rId17"/>
    <p:sldId id="261" r:id="rId18"/>
    <p:sldId id="266" r:id="rId19"/>
    <p:sldId id="259" r:id="rId20"/>
    <p:sldId id="267" r:id="rId21"/>
    <p:sldId id="283" r:id="rId22"/>
    <p:sldId id="278" r:id="rId23"/>
    <p:sldId id="271" r:id="rId24"/>
    <p:sldId id="280" r:id="rId25"/>
    <p:sldId id="281" r:id="rId26"/>
    <p:sldId id="262" r:id="rId27"/>
    <p:sldId id="263" r:id="rId28"/>
    <p:sldId id="270" r:id="rId29"/>
    <p:sldId id="279" r:id="rId30"/>
    <p:sldId id="260" r:id="rId31"/>
    <p:sldId id="26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9" autoAdjust="0"/>
  </p:normalViewPr>
  <p:slideViewPr>
    <p:cSldViewPr>
      <p:cViewPr>
        <p:scale>
          <a:sx n="100" d="100"/>
          <a:sy n="100" d="100"/>
        </p:scale>
        <p:origin x="-29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377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6EDF5-7BD9-4048-971A-15551C9E9F19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C72C3-B217-42A3-8BBD-49CF968F7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6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ceanservice.noaa.gov/education/yos/resource/JetStream/ocean/circulation.ht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crp/?n=education-elninoandlanina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crp/?n=education-elninoandlanina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ceanservice.noaa.gov/education/yos/resource/JetStream/ocean/circulation.htm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onvection_cycle.pn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ceanmotion.org/guides/cf_2/cf_student_2.ht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jetstream/synoptic/wind.htm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c/Ocean_surface_currents.jp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Oceanic_gyres.png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ceanservice.noaa.gov/education/yos/resource/JetStream/ocean/circulation.htm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ceanmotion.org/html/background/upwelling-and-downwelling.htm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http://oceanservice.noaa.gov/education/yos/resource/JetStream/ocean/circulation.htm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C72C3-B217-42A3-8BBD-49CF968F760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5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http://www.srh.noaa.gov/crp/?n=education-elninoandlanina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C72C3-B217-42A3-8BBD-49CF968F760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1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http://www.srh.noaa.gov/crp/?n=education-elninoandlanina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C72C3-B217-42A3-8BBD-49CF968F760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99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http://oceanservice.noaa.gov/education/yos/resource/JetStream/ocean/circulation.htm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C72C3-B217-42A3-8BBD-49CF968F760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22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http://commons.wikimedia.org/wiki/File:Convection_cycle.png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C72C3-B217-42A3-8BBD-49CF968F760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50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http://oceanmotion.org/guides/cf_2/cf_student_2.htm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C72C3-B217-42A3-8BBD-49CF968F760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00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hlinkClick r:id="rId3"/>
              </a:rPr>
              <a:t>http://www.srh.noaa.gov/jetstream/synoptic/wind.htm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C72C3-B217-42A3-8BBD-49CF968F760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31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http://upload.wikimedia.org/wikipedia/commons/c/cc/Ocean_surface_currents.jpg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C72C3-B217-42A3-8BBD-49CF968F760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62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http://commons.wikimedia.org/wiki/File:Oceanic_gyres.png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C72C3-B217-42A3-8BBD-49CF968F760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2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http://oceanservice.noaa.gov/education/yos/resource/JetStream/ocean/circulation.htm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C72C3-B217-42A3-8BBD-49CF968F760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47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http://oceanmotion.org/html/background/upwelling-and-downwelling.htm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C72C3-B217-42A3-8BBD-49CF968F760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87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C72C3-B217-42A3-8BBD-49CF968F760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72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0B-C754-480B-A238-C5E2C9DE9316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A28-F5C9-442F-8E73-A1C42211AF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0B-C754-480B-A238-C5E2C9DE9316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A28-F5C9-442F-8E73-A1C42211AF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0B-C754-480B-A238-C5E2C9DE9316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A28-F5C9-442F-8E73-A1C42211AF86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0B-C754-480B-A238-C5E2C9DE9316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A28-F5C9-442F-8E73-A1C42211AF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0B-C754-480B-A238-C5E2C9DE9316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A28-F5C9-442F-8E73-A1C42211AF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0B-C754-480B-A238-C5E2C9DE9316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A28-F5C9-442F-8E73-A1C42211AF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0B-C754-480B-A238-C5E2C9DE9316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A28-F5C9-442F-8E73-A1C42211AF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0B-C754-480B-A238-C5E2C9DE9316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A28-F5C9-442F-8E73-A1C42211AF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0B-C754-480B-A238-C5E2C9DE9316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A28-F5C9-442F-8E73-A1C42211AF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0B-C754-480B-A238-C5E2C9DE9316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A28-F5C9-442F-8E73-A1C42211AF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0B-C754-480B-A238-C5E2C9DE9316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A28-F5C9-442F-8E73-A1C42211AF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198580B-C754-480B-A238-C5E2C9DE9316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8920A28-F5C9-442F-8E73-A1C42211AF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ceanservice.noaa.gov/education/yos/resource/JetStream/ocean/circulation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jetstream/synoptic/wind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c/Ocean_surface_currents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Oceanic_gyres.p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ceanservice.noaa.gov/education/yos/resource/JetStream/ocean/circulation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ceanmotion.org/html/background/upwelling-and-downwelling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crp/?n=education-elninoandlanin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crp/?n=education-elninoandlanin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oceanservice.noaa.gov/education/yos/resource/JetStream/ocean/circulation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onvection_cycle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ceanmotion.org/guides/cf_2/cf_student_2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 Current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71800"/>
            <a:ext cx="635812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9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Coriolis Effect</a:t>
            </a:r>
            <a:endParaRPr lang="en-US" sz="4800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908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6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819400"/>
            <a:ext cx="7967133" cy="345069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M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ake up 10% of oceans’ water</a:t>
            </a:r>
          </a:p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Up to maximum depth of 400 m</a:t>
            </a:r>
          </a:p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Surface ocean currents are caused by the surface wind patterns.</a:t>
            </a:r>
          </a:p>
          <a:p>
            <a:pPr marL="0" indent="0">
              <a:buNone/>
            </a:pP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Surface Currents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0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Surface Currents</a:t>
            </a:r>
            <a:endParaRPr lang="en-US" sz="4800" dirty="0"/>
          </a:p>
        </p:txBody>
      </p:sp>
      <p:pic>
        <p:nvPicPr>
          <p:cNvPr id="1026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6633009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88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191000"/>
          </a:xfrm>
        </p:spPr>
        <p:txBody>
          <a:bodyPr>
            <a:normAutofit/>
          </a:bodyPr>
          <a:lstStyle/>
          <a:p>
            <a:pPr marL="274320" lvl="8" indent="-274320">
              <a:spcBef>
                <a:spcPct val="20000"/>
              </a:spcBef>
              <a:buSzPct val="100000"/>
              <a:buFont typeface="Symbol" pitchFamily="18" charset="2"/>
              <a:buChar char=""/>
            </a:pPr>
            <a:r>
              <a:rPr lang="en-US" sz="2800" dirty="0" smtClean="0"/>
              <a:t>A large system of rotating ocean currents caused by the </a:t>
            </a:r>
            <a:r>
              <a:rPr lang="en-US" sz="2800" dirty="0" err="1"/>
              <a:t>C</a:t>
            </a:r>
            <a:r>
              <a:rPr lang="en-US" sz="2800" dirty="0" err="1" smtClean="0"/>
              <a:t>oriolis</a:t>
            </a:r>
            <a:r>
              <a:rPr lang="en-US" sz="2800" dirty="0" smtClean="0"/>
              <a:t> </a:t>
            </a:r>
            <a:r>
              <a:rPr lang="en-US" sz="2800" dirty="0" smtClean="0"/>
              <a:t>effect</a:t>
            </a:r>
            <a:endParaRPr lang="en-US" sz="2800" dirty="0" smtClean="0"/>
          </a:p>
          <a:p>
            <a:r>
              <a:rPr lang="en-US" sz="2800" dirty="0" smtClean="0"/>
              <a:t>Produce enormous circular currents </a:t>
            </a:r>
          </a:p>
          <a:p>
            <a:r>
              <a:rPr lang="en-US" sz="2800" dirty="0" smtClean="0"/>
              <a:t>Five major locations:</a:t>
            </a:r>
          </a:p>
          <a:p>
            <a:pPr lvl="1"/>
            <a:r>
              <a:rPr lang="en-US" sz="2400" dirty="0" smtClean="0"/>
              <a:t>North Pacific - clockwise</a:t>
            </a:r>
          </a:p>
          <a:p>
            <a:pPr lvl="1"/>
            <a:r>
              <a:rPr lang="en-US" sz="2400" dirty="0" smtClean="0"/>
              <a:t>South Pacific - counterclockwise</a:t>
            </a:r>
          </a:p>
          <a:p>
            <a:pPr lvl="1"/>
            <a:r>
              <a:rPr lang="en-US" sz="2400" dirty="0" smtClean="0"/>
              <a:t>Indian </a:t>
            </a:r>
            <a:r>
              <a:rPr lang="en-US" sz="2400" dirty="0"/>
              <a:t>Ocean - </a:t>
            </a:r>
            <a:r>
              <a:rPr lang="en-US" sz="2400" dirty="0" smtClean="0"/>
              <a:t>counterclockwise</a:t>
            </a:r>
          </a:p>
          <a:p>
            <a:pPr lvl="1"/>
            <a:r>
              <a:rPr lang="en-US" sz="2400" dirty="0"/>
              <a:t>South Atlantic - </a:t>
            </a:r>
            <a:r>
              <a:rPr lang="en-US" sz="2400" dirty="0" smtClean="0"/>
              <a:t>counterclockwise</a:t>
            </a:r>
          </a:p>
          <a:p>
            <a:pPr lvl="1"/>
            <a:r>
              <a:rPr lang="en-US" sz="2400" dirty="0" smtClean="0"/>
              <a:t>North </a:t>
            </a:r>
            <a:r>
              <a:rPr lang="en-US" sz="2400" dirty="0"/>
              <a:t>Atlantic </a:t>
            </a:r>
            <a:r>
              <a:rPr lang="en-US" sz="2400" dirty="0" smtClean="0"/>
              <a:t>- clockwise</a:t>
            </a: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dirty="0" smtClean="0"/>
              <a:t>Gyres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4272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25272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Oceanic Gyres</a:t>
            </a:r>
            <a:endParaRPr lang="en-US" sz="4800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895600"/>
            <a:ext cx="5102679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5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667000"/>
            <a:ext cx="7620000" cy="34506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strong surface current</a:t>
            </a:r>
          </a:p>
          <a:p>
            <a:r>
              <a:rPr lang="en-US" sz="3200" dirty="0" smtClean="0"/>
              <a:t>Begins at the tip of Florida</a:t>
            </a:r>
          </a:p>
          <a:p>
            <a:r>
              <a:rPr lang="en-US" sz="3200" dirty="0" smtClean="0"/>
              <a:t>Flows up the eastern coastline of the U.S. </a:t>
            </a:r>
            <a:endParaRPr lang="en-US" sz="3200" dirty="0"/>
          </a:p>
          <a:p>
            <a:r>
              <a:rPr lang="en-US" sz="3200" dirty="0" smtClean="0"/>
              <a:t>Crosses the Atlantic Ocean</a:t>
            </a:r>
          </a:p>
          <a:p>
            <a:r>
              <a:rPr lang="en-US" sz="3200" dirty="0" smtClean="0"/>
              <a:t>Causes warmer climate in NW Europe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Gulf Stream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4210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Great Ocean Conveyor:</a:t>
            </a:r>
            <a:br>
              <a:rPr lang="en-US" dirty="0" smtClean="0"/>
            </a:br>
            <a:r>
              <a:rPr lang="en-US" dirty="0" smtClean="0"/>
              <a:t>Helps maintain Earth’s Balance</a:t>
            </a:r>
            <a:endParaRPr lang="en-US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67000"/>
            <a:ext cx="6400800" cy="332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4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438400"/>
            <a:ext cx="8839200" cy="3450696"/>
          </a:xfrm>
        </p:spPr>
        <p:txBody>
          <a:bodyPr>
            <a:noAutofit/>
          </a:bodyPr>
          <a:lstStyle/>
          <a:p>
            <a:r>
              <a:rPr lang="en-US" sz="3000" dirty="0" smtClean="0"/>
              <a:t>Make up about 90% of oceans’ water</a:t>
            </a:r>
          </a:p>
          <a:p>
            <a:r>
              <a:rPr lang="en-US" sz="3000" dirty="0" smtClean="0"/>
              <a:t>Differences in density cause them to move.</a:t>
            </a:r>
          </a:p>
          <a:p>
            <a:r>
              <a:rPr lang="en-US" sz="3000" dirty="0" smtClean="0"/>
              <a:t>Differences in density are related to temperature and salinity.</a:t>
            </a:r>
          </a:p>
          <a:p>
            <a:r>
              <a:rPr lang="en-US" sz="3000" dirty="0" smtClean="0"/>
              <a:t>At high latitudes, they sink deep into the ocean basins.</a:t>
            </a:r>
          </a:p>
          <a:p>
            <a:r>
              <a:rPr lang="en-US" sz="3000" dirty="0" smtClean="0"/>
              <a:t>Temperatures are so cold, they cause the density to increase.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Deep Water Currents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5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3048000"/>
            <a:ext cx="8043333" cy="3450696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ocean currents produced?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Reflective Question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763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819400"/>
            <a:ext cx="7848599" cy="3450696"/>
          </a:xfrm>
        </p:spPr>
        <p:txBody>
          <a:bodyPr>
            <a:normAutofit/>
          </a:bodyPr>
          <a:lstStyle/>
          <a:p>
            <a:endParaRPr lang="en-US" sz="1100" dirty="0" smtClean="0"/>
          </a:p>
          <a:p>
            <a:r>
              <a:rPr lang="en-US" sz="3600" dirty="0" smtClean="0"/>
              <a:t>As wind blows warmer, less dense, surface water away, colder, deeper, denser waters come to the surface to replace them. 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Upwelling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7843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0"/>
            <a:ext cx="8534400" cy="3450696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Font typeface="Wingdings 2"/>
              <a:buChar char=""/>
              <a:defRPr/>
            </a:pPr>
            <a:r>
              <a:rPr lang="en-US" sz="3600" b="1" u="sng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Warm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currents flow </a:t>
            </a:r>
            <a:r>
              <a:rPr lang="en-US" sz="3600" b="1" u="sng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away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 from the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equator.</a:t>
            </a:r>
          </a:p>
          <a:p>
            <a:pPr lvl="1">
              <a:spcBef>
                <a:spcPts val="0"/>
              </a:spcBef>
              <a:buFont typeface="Wingdings 2"/>
              <a:buChar char=""/>
              <a:defRPr/>
            </a:pPr>
            <a:endParaRPr lang="en-US" sz="1000" dirty="0" smtClean="0">
              <a:solidFill>
                <a:schemeClr val="bg2">
                  <a:lumMod val="25000"/>
                </a:schemeClr>
              </a:solidFill>
              <a:latin typeface="Candara" pitchFamily="34" charset="0"/>
            </a:endParaRPr>
          </a:p>
          <a:p>
            <a:pPr lvl="1">
              <a:spcBef>
                <a:spcPts val="0"/>
              </a:spcBef>
              <a:buFont typeface="Wingdings 2"/>
              <a:buChar char=""/>
              <a:defRPr/>
            </a:pPr>
            <a:endParaRPr lang="en-US" sz="1200" dirty="0">
              <a:solidFill>
                <a:schemeClr val="bg2">
                  <a:lumMod val="25000"/>
                </a:schemeClr>
              </a:solidFill>
              <a:latin typeface="Candara" pitchFamily="34" charset="0"/>
            </a:endParaRPr>
          </a:p>
          <a:p>
            <a:pPr lvl="1">
              <a:spcBef>
                <a:spcPts val="0"/>
              </a:spcBef>
              <a:buFont typeface="Wingdings 2"/>
              <a:buChar char=""/>
              <a:defRPr/>
            </a:pPr>
            <a:r>
              <a:rPr lang="en-US" sz="3600" b="1" u="sng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Cold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 currents flow </a:t>
            </a:r>
            <a:r>
              <a:rPr lang="en-US" sz="3600" b="1" u="sng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toward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 the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equator.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Candara" pitchFamily="34" charset="0"/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Ocean Currents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95600"/>
            <a:ext cx="5674792" cy="29717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25272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Upwelling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6970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590800"/>
            <a:ext cx="7924800" cy="391636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sz="3200" dirty="0" smtClean="0">
                <a:latin typeface="Candara" pitchFamily="34" charset="0"/>
              </a:rPr>
              <a:t>Abnormally </a:t>
            </a:r>
            <a:r>
              <a:rPr lang="en-US" sz="3200" u="sng" dirty="0" smtClean="0">
                <a:solidFill>
                  <a:srgbClr val="FF0000"/>
                </a:solidFill>
                <a:latin typeface="Candara" pitchFamily="34" charset="0"/>
              </a:rPr>
              <a:t>warm</a:t>
            </a:r>
            <a:r>
              <a:rPr lang="en-US" sz="3200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en-US" sz="3200" dirty="0" smtClean="0">
                <a:latin typeface="Candara" pitchFamily="34" charset="0"/>
              </a:rPr>
              <a:t>surface ocean temperatures off the Pacific coast of </a:t>
            </a:r>
            <a:r>
              <a:rPr lang="en-US" sz="3200" u="sng" dirty="0" smtClean="0">
                <a:solidFill>
                  <a:srgbClr val="FF0000"/>
                </a:solidFill>
                <a:latin typeface="Candara" pitchFamily="34" charset="0"/>
              </a:rPr>
              <a:t>South</a:t>
            </a:r>
            <a:r>
              <a:rPr lang="en-US" sz="3200" dirty="0" smtClean="0">
                <a:latin typeface="Candara" pitchFamily="34" charset="0"/>
              </a:rPr>
              <a:t> America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3200" dirty="0" smtClean="0">
              <a:latin typeface="Candara" pitchFamily="34" charset="0"/>
            </a:endParaRP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sz="3200" dirty="0" smtClean="0">
                <a:latin typeface="Candara" pitchFamily="34" charset="0"/>
              </a:rPr>
              <a:t>Causes more rainfall in Texas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800" dirty="0" smtClean="0">
              <a:latin typeface="Candara" pitchFamily="34" charset="0"/>
            </a:endParaRP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sz="3200" dirty="0" smtClean="0">
                <a:latin typeface="Candara" pitchFamily="34" charset="0"/>
              </a:rPr>
              <a:t>Causes </a:t>
            </a:r>
            <a:r>
              <a:rPr lang="en-US" sz="3200" u="sng" dirty="0" smtClean="0">
                <a:solidFill>
                  <a:srgbClr val="FF0000"/>
                </a:solidFill>
                <a:latin typeface="Candara" pitchFamily="34" charset="0"/>
              </a:rPr>
              <a:t>unusual</a:t>
            </a:r>
            <a:r>
              <a:rPr lang="en-US" sz="3200" dirty="0" smtClean="0">
                <a:latin typeface="Candara" pitchFamily="34" charset="0"/>
              </a:rPr>
              <a:t> weather patterns across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200" dirty="0">
                <a:latin typeface="Candara" pitchFamily="34" charset="0"/>
              </a:rPr>
              <a:t> </a:t>
            </a:r>
            <a:r>
              <a:rPr lang="en-US" sz="3200" dirty="0" smtClean="0">
                <a:latin typeface="Candara" pitchFamily="34" charset="0"/>
              </a:rPr>
              <a:t>   the globe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3200" dirty="0" smtClean="0">
              <a:latin typeface="Candara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3200" dirty="0" smtClean="0">
              <a:latin typeface="Candara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Candara (Headings)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El Nino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0955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667000"/>
            <a:ext cx="8153400" cy="39624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Starts because the easterly trade winds weaken and allow the warm waters in the Western Pacific to move east toward South </a:t>
            </a:r>
            <a:r>
              <a:rPr lang="en-US" sz="3200" dirty="0" smtClean="0"/>
              <a:t>America</a:t>
            </a:r>
          </a:p>
          <a:p>
            <a:r>
              <a:rPr lang="en-US" sz="3200" dirty="0" smtClean="0"/>
              <a:t>This </a:t>
            </a:r>
            <a:r>
              <a:rPr lang="en-US" sz="3200" dirty="0"/>
              <a:t>changes where the convection current </a:t>
            </a:r>
            <a:r>
              <a:rPr lang="en-US" sz="3200" dirty="0" smtClean="0"/>
              <a:t>occurs.</a:t>
            </a:r>
            <a:endParaRPr lang="en-US" sz="3200" dirty="0"/>
          </a:p>
          <a:p>
            <a:r>
              <a:rPr lang="en-US" sz="3200" dirty="0"/>
              <a:t>Causing rain where it usually doesn't occur and drought where it usually </a:t>
            </a:r>
            <a:r>
              <a:rPr lang="en-US" sz="3200" dirty="0" smtClean="0"/>
              <a:t>rains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dirty="0" smtClean="0"/>
              <a:t>El Nino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703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272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El Nino Winter</a:t>
            </a:r>
            <a:endParaRPr lang="en-US" sz="4800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971800"/>
            <a:ext cx="5745077" cy="303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25272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El Nino Summer</a:t>
            </a:r>
            <a:endParaRPr lang="en-US" sz="4800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48000"/>
            <a:ext cx="5877694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971800"/>
            <a:ext cx="8382000" cy="345069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sz="3200" dirty="0">
                <a:latin typeface="Candara" pitchFamily="34" charset="0"/>
              </a:rPr>
              <a:t>Abnormally </a:t>
            </a:r>
            <a:r>
              <a:rPr lang="en-US" sz="3200" u="sng" dirty="0" smtClean="0">
                <a:solidFill>
                  <a:srgbClr val="FF0000"/>
                </a:solidFill>
                <a:latin typeface="Candara" pitchFamily="34" charset="0"/>
              </a:rPr>
              <a:t>cool</a:t>
            </a:r>
            <a:r>
              <a:rPr lang="en-US" sz="3200" dirty="0" smtClean="0">
                <a:latin typeface="Candara" pitchFamily="34" charset="0"/>
              </a:rPr>
              <a:t> </a:t>
            </a:r>
            <a:r>
              <a:rPr lang="en-US" sz="3200" dirty="0">
                <a:latin typeface="Candara" pitchFamily="34" charset="0"/>
              </a:rPr>
              <a:t>surface ocean temperatures off the </a:t>
            </a:r>
            <a:r>
              <a:rPr lang="en-US" sz="3200" dirty="0" smtClean="0">
                <a:latin typeface="Candara" pitchFamily="34" charset="0"/>
              </a:rPr>
              <a:t>Pacific coast </a:t>
            </a:r>
            <a:r>
              <a:rPr lang="en-US" sz="3200" dirty="0">
                <a:latin typeface="Candara" pitchFamily="34" charset="0"/>
              </a:rPr>
              <a:t>of </a:t>
            </a:r>
            <a:r>
              <a:rPr lang="en-US" sz="3200" u="sng" dirty="0">
                <a:solidFill>
                  <a:srgbClr val="FF0000"/>
                </a:solidFill>
                <a:latin typeface="Candara" pitchFamily="34" charset="0"/>
              </a:rPr>
              <a:t>South</a:t>
            </a:r>
            <a:r>
              <a:rPr lang="en-US" sz="3200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en-US" sz="3200" dirty="0" smtClean="0">
                <a:latin typeface="Candara" pitchFamily="34" charset="0"/>
              </a:rPr>
              <a:t>America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3200" dirty="0" smtClean="0">
              <a:latin typeface="Candara" pitchFamily="34" charset="0"/>
            </a:endParaRP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Causes drought in Texas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Candara" pitchFamily="34" charset="0"/>
            </a:endParaRP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sz="3200" dirty="0">
                <a:latin typeface="Candara" pitchFamily="34" charset="0"/>
              </a:rPr>
              <a:t>Causes </a:t>
            </a:r>
            <a:r>
              <a:rPr lang="en-US" sz="3200" u="sng" dirty="0">
                <a:solidFill>
                  <a:srgbClr val="FF0000"/>
                </a:solidFill>
                <a:latin typeface="Candara" pitchFamily="34" charset="0"/>
              </a:rPr>
              <a:t>unusual</a:t>
            </a:r>
            <a:r>
              <a:rPr lang="en-US" sz="3200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en-US" sz="3200" dirty="0">
                <a:latin typeface="Candara" pitchFamily="34" charset="0"/>
              </a:rPr>
              <a:t>weather patterns </a:t>
            </a:r>
            <a:r>
              <a:rPr lang="en-US" sz="3200" dirty="0" smtClean="0">
                <a:latin typeface="Candara" pitchFamily="34" charset="0"/>
              </a:rPr>
              <a:t>across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200" dirty="0">
                <a:latin typeface="Candara" pitchFamily="34" charset="0"/>
              </a:rPr>
              <a:t> </a:t>
            </a:r>
            <a:r>
              <a:rPr lang="en-US" sz="3200" dirty="0" smtClean="0">
                <a:latin typeface="Candara" pitchFamily="34" charset="0"/>
              </a:rPr>
              <a:t>   the </a:t>
            </a:r>
            <a:r>
              <a:rPr lang="en-US" sz="3200" dirty="0">
                <a:latin typeface="Candara" pitchFamily="34" charset="0"/>
              </a:rPr>
              <a:t>globe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La Nina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590800"/>
            <a:ext cx="8458200" cy="3962400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smtClean="0"/>
              <a:t>Ocean currents move more slowly than winds.</a:t>
            </a:r>
          </a:p>
          <a:p>
            <a:r>
              <a:rPr lang="en-US" sz="3300" dirty="0" smtClean="0"/>
              <a:t>Oceans hold more heat than the atmosphere and land.</a:t>
            </a:r>
          </a:p>
          <a:p>
            <a:r>
              <a:rPr lang="en-US" sz="3300" dirty="0" smtClean="0"/>
              <a:t>Cold currents will cause nearby coastlines to be cooler.</a:t>
            </a:r>
          </a:p>
          <a:p>
            <a:r>
              <a:rPr lang="en-US" sz="3300" dirty="0" smtClean="0"/>
              <a:t>Warm currents will cause nearby coastlines to be warmer.</a:t>
            </a:r>
          </a:p>
          <a:p>
            <a:pPr marL="0" indent="0">
              <a:buNone/>
            </a:pPr>
            <a:endParaRPr lang="en-US" sz="2100" b="1" dirty="0" smtClean="0"/>
          </a:p>
          <a:p>
            <a:pPr marL="0" indent="0">
              <a:buNone/>
            </a:pP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 the cold currents come from? The warm currents?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272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Ocean’s Effect on Climate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8246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Predictable Patterns </a:t>
            </a:r>
            <a:br>
              <a:rPr lang="en-US" sz="4900" dirty="0" smtClean="0"/>
            </a:br>
            <a:r>
              <a:rPr lang="en-US" sz="3600" dirty="0" smtClean="0"/>
              <a:t>How do these currents affect the climate of the coastlines?</a:t>
            </a:r>
            <a:endParaRPr lang="en-US" sz="3600" dirty="0"/>
          </a:p>
        </p:txBody>
      </p:sp>
      <p:pic>
        <p:nvPicPr>
          <p:cNvPr id="5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19400"/>
            <a:ext cx="6864954" cy="345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895600"/>
            <a:ext cx="81195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our oceans impact climate?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5272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Reflection Questions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5918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667000"/>
            <a:ext cx="7408333" cy="36877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Sun</a:t>
            </a:r>
          </a:p>
          <a:p>
            <a:r>
              <a:rPr lang="en-US" sz="4400" dirty="0" smtClean="0"/>
              <a:t>Wind</a:t>
            </a:r>
          </a:p>
          <a:p>
            <a:r>
              <a:rPr lang="en-US" sz="4400" dirty="0" err="1" smtClean="0"/>
              <a:t>Coriolis</a:t>
            </a:r>
            <a:r>
              <a:rPr lang="en-US" sz="4400" dirty="0" smtClean="0"/>
              <a:t> Effect</a:t>
            </a:r>
          </a:p>
          <a:p>
            <a:r>
              <a:rPr lang="en-US" sz="4400" dirty="0" smtClean="0"/>
              <a:t>Gravity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Factors Influencing Currents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8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667000"/>
            <a:ext cx="8382000" cy="3733800"/>
          </a:xfrm>
        </p:spPr>
        <p:txBody>
          <a:bodyPr>
            <a:normAutofit fontScale="92500"/>
          </a:bodyPr>
          <a:lstStyle/>
          <a:p>
            <a:r>
              <a:rPr lang="en-US" sz="3900" dirty="0" smtClean="0"/>
              <a:t>Energy from the Sun heats the water.</a:t>
            </a:r>
          </a:p>
          <a:p>
            <a:r>
              <a:rPr lang="en-US" sz="3900" dirty="0" smtClean="0"/>
              <a:t>Warm water is less dense than cold water.</a:t>
            </a:r>
          </a:p>
          <a:p>
            <a:r>
              <a:rPr lang="en-US" sz="3900" dirty="0" smtClean="0"/>
              <a:t>Warm water rises, and cold water sinks.</a:t>
            </a:r>
          </a:p>
          <a:p>
            <a:r>
              <a:rPr lang="en-US" sz="3900" dirty="0" smtClean="0"/>
              <a:t>As warm water rises, cold water moves in to replace it.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8567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Sun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8175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25272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Convection Cycle</a:t>
            </a:r>
            <a:endParaRPr lang="en-US" sz="4800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14600"/>
            <a:ext cx="429405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4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590800"/>
            <a:ext cx="8458200" cy="403013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Just as wind moves from high pressure to low pressure areas, so does the water.</a:t>
            </a:r>
          </a:p>
          <a:p>
            <a:r>
              <a:rPr lang="en-US" sz="3600" dirty="0" smtClean="0"/>
              <a:t>Winds blow across the surface of the water, causing friction.</a:t>
            </a:r>
          </a:p>
          <a:p>
            <a:r>
              <a:rPr lang="en-US" sz="3600" dirty="0" smtClean="0"/>
              <a:t>The water piles up because the surface currents flow slower than the winds.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Wind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766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14600"/>
            <a:ext cx="3962400" cy="42203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Wind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0510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743200"/>
            <a:ext cx="8382000" cy="34506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As water piles up and flows from high pressure to low pressure, gravity will pull down on the water.</a:t>
            </a:r>
          </a:p>
          <a:p>
            <a:r>
              <a:rPr lang="en-US" sz="3200" dirty="0" smtClean="0"/>
              <a:t>This forms vertical columns or mounds of water.</a:t>
            </a:r>
          </a:p>
          <a:p>
            <a:r>
              <a:rPr lang="en-US" sz="3200" dirty="0" smtClean="0"/>
              <a:t>The </a:t>
            </a:r>
            <a:r>
              <a:rPr lang="en-US" sz="3200" dirty="0" err="1" smtClean="0"/>
              <a:t>Coriolis</a:t>
            </a:r>
            <a:r>
              <a:rPr lang="en-US" sz="3200" dirty="0" smtClean="0"/>
              <a:t> </a:t>
            </a:r>
            <a:r>
              <a:rPr lang="en-US" sz="3200" dirty="0" smtClean="0"/>
              <a:t>effect </a:t>
            </a:r>
            <a:r>
              <a:rPr lang="en-US" sz="3200" dirty="0" smtClean="0"/>
              <a:t>causes the water to curve.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252728"/>
          </a:xfrm>
        </p:spPr>
        <p:txBody>
          <a:bodyPr>
            <a:normAutofit/>
          </a:bodyPr>
          <a:lstStyle/>
          <a:p>
            <a:r>
              <a:rPr lang="en-US" sz="5400" dirty="0" smtClean="0"/>
              <a:t>Gravity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387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819400"/>
            <a:ext cx="7848600" cy="34506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Causes water to move to the right in the Northern Hemisphere</a:t>
            </a:r>
          </a:p>
          <a:p>
            <a:endParaRPr lang="en-US" sz="1200" dirty="0" smtClean="0"/>
          </a:p>
          <a:p>
            <a:r>
              <a:rPr lang="en-US" sz="3600" dirty="0" smtClean="0"/>
              <a:t>Causes water to move to the left in the Southern Hemisphere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25272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Coriolis Effect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856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Unit0 xmlns="05070fe1-d26d-4820-95fc-51cc29fca3c5">50</Unit0>
    <Year_x0020_at_x0020_a_x0020_Glance xmlns="05070fe1-d26d-4820-95fc-51cc29fca3c5">21</Year_x0020_at_x0020_a_x0020_Glance>
    <Unit xmlns="05070fe1-d26d-4820-95fc-51cc29fca3c5">50</Unit>
    <Index xmlns="3ea8c385-78c1-4fdd-96b0-5420c47c8a12">12_S080802G_Ocean Currents</Index>
    <_DCDateModified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88ECAAF62F4343944AEDFDFF1FACCE" ma:contentTypeVersion="27" ma:contentTypeDescription="Create a new document." ma:contentTypeScope="" ma:versionID="49a76f5879f69752a1e88700dad16530">
  <xsd:schema xmlns:xsd="http://www.w3.org/2001/XMLSchema" xmlns:p="http://schemas.microsoft.com/office/2006/metadata/properties" xmlns:ns2="3ea8c385-78c1-4fdd-96b0-5420c47c8a12" xmlns:ns3="05070fe1-d26d-4820-95fc-51cc29fca3c5" xmlns:ns5="http://schemas.microsoft.com/sharepoint/v3/fields" targetNamespace="http://schemas.microsoft.com/office/2006/metadata/properties" ma:root="true" ma:fieldsID="e9f15b2868d06a4641c6def29c11b8cf" ns2:_="" ns3:_="" ns5:_="">
    <xsd:import namespace="3ea8c385-78c1-4fdd-96b0-5420c47c8a12"/>
    <xsd:import namespace="05070fe1-d26d-4820-95fc-51cc29fca3c5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Index" minOccurs="0"/>
                <xsd:element ref="ns3:Unit"/>
                <xsd:element ref="ns3:Unit0" minOccurs="0"/>
                <xsd:element ref="ns3:Year_x0020_at_x0020_a_x0020_Glance"/>
                <xsd:element ref="ns5:_DCDateModifie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ea8c385-78c1-4fdd-96b0-5420c47c8a12" elementFormDefault="qualified">
    <xsd:import namespace="http://schemas.microsoft.com/office/2006/documentManagement/types"/>
    <xsd:element name="Index" ma:index="8" nillable="true" ma:displayName="Index" ma:default="" ma:internalName="Index">
      <xsd:simpleType>
        <xsd:restriction base="dms:Text">
          <xsd:maxLength value="255"/>
        </xsd:restriction>
      </xsd:simpleType>
    </xsd:element>
  </xsd:schema>
  <xsd:schema xmlns:xsd="http://www.w3.org/2001/XMLSchema" xmlns:dms="http://schemas.microsoft.com/office/2006/documentManagement/types" targetNamespace="05070fe1-d26d-4820-95fc-51cc29fca3c5" elementFormDefault="qualified">
    <xsd:import namespace="http://schemas.microsoft.com/office/2006/documentManagement/types"/>
    <xsd:element name="Unit" ma:index="9" ma:displayName="Unit Index" ma:list="{11056553-A201-470E-9D34-ACFA8FB196A8}" ma:internalName="Unit" ma:showField="Index">
      <xsd:simpleType>
        <xsd:restriction base="dms:Lookup"/>
      </xsd:simpleType>
    </xsd:element>
    <xsd:element name="Unit0" ma:index="10" nillable="true" ma:displayName="Unit" ma:list="{11056553-A201-470E-9D34-ACFA8FB196A8}" ma:internalName="Unit0" ma:showField="Title">
      <xsd:simpleType>
        <xsd:restriction base="dms:Lookup"/>
      </xsd:simpleType>
    </xsd:element>
    <xsd:element name="Year_x0020_at_x0020_a_x0020_Glance" ma:index="11" ma:displayName="Year at a Glance" ma:list="{860667D4-2671-4E47-9212-9CECA7FD48AA}" ma:internalName="Year_x0020_at_x0020_a_x0020_Glance" ma:showField="Index">
      <xsd:simpleType>
        <xsd:restriction base="dms:Lookup"/>
      </xsd:simple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DCDateModified" ma:index="13" nillable="true" ma:displayName="Date Modified" ma:description="The date on which this resource was last modified" ma:format="DateTime" ma:internalName="_DCDateModifi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6A58B8C-F2E0-45ED-8DC7-511A2EA2E73B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3ea8c385-78c1-4fdd-96b0-5420c47c8a12"/>
    <ds:schemaRef ds:uri="05070fe1-d26d-4820-95fc-51cc29fca3c5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9EED51D-0564-4044-9174-B04692C2FC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6FB167-265C-479E-97A2-72ACB38C86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a8c385-78c1-4fdd-96b0-5420c47c8a12"/>
    <ds:schemaRef ds:uri="05070fe1-d26d-4820-95fc-51cc29fca3c5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5874</TotalTime>
  <Words>599</Words>
  <Application>Microsoft Office PowerPoint</Application>
  <PresentationFormat>On-screen Show (4:3)</PresentationFormat>
  <Paragraphs>122</Paragraphs>
  <Slides>28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Waveform</vt:lpstr>
      <vt:lpstr>Ocean Currents</vt:lpstr>
      <vt:lpstr>Ocean Currents</vt:lpstr>
      <vt:lpstr>Factors Influencing Currents</vt:lpstr>
      <vt:lpstr>Sun</vt:lpstr>
      <vt:lpstr>Convection Cycle</vt:lpstr>
      <vt:lpstr>Wind</vt:lpstr>
      <vt:lpstr>Wind</vt:lpstr>
      <vt:lpstr>Gravity</vt:lpstr>
      <vt:lpstr>The Coriolis Effect</vt:lpstr>
      <vt:lpstr>The Coriolis Effect</vt:lpstr>
      <vt:lpstr>Surface Currents</vt:lpstr>
      <vt:lpstr>Surface Currents</vt:lpstr>
      <vt:lpstr>Gyres</vt:lpstr>
      <vt:lpstr>Oceanic Gyres</vt:lpstr>
      <vt:lpstr>Gulf Stream</vt:lpstr>
      <vt:lpstr>The Great Ocean Conveyor: Helps maintain Earth’s Balance</vt:lpstr>
      <vt:lpstr>Deep Water Currents</vt:lpstr>
      <vt:lpstr>Reflective Question</vt:lpstr>
      <vt:lpstr>Upwelling</vt:lpstr>
      <vt:lpstr>Upwelling</vt:lpstr>
      <vt:lpstr>El Nino</vt:lpstr>
      <vt:lpstr>El Nino</vt:lpstr>
      <vt:lpstr>El Nino Winter</vt:lpstr>
      <vt:lpstr>El Nino Summer</vt:lpstr>
      <vt:lpstr>La Nina</vt:lpstr>
      <vt:lpstr>Ocean’s Effect on Climate</vt:lpstr>
      <vt:lpstr>Predictable Patterns  How do these currents affect the climate of the coastlines?</vt:lpstr>
      <vt:lpstr>Reflection Questions</vt:lpstr>
    </vt:vector>
  </TitlesOfParts>
  <Company>Region XIII ESC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 Currents</dc:title>
  <dc:creator>E6420</dc:creator>
  <cp:lastModifiedBy>Region 13</cp:lastModifiedBy>
  <cp:revision>58</cp:revision>
  <dcterms:created xsi:type="dcterms:W3CDTF">2012-10-21T07:34:52Z</dcterms:created>
  <dcterms:modified xsi:type="dcterms:W3CDTF">2013-05-21T16:11:20Z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0x010100B988ECAAF62F4343944AEDFDFF1FACCE</vt:lpwstr>
  </property>
  <property fmtid="{D5CDD505-2E9C-101B-9397-08002B2CF9AE}" pid="3" name="WorkflowCreationPath">
    <vt:lpwstr>1c17756c-56b2-4373-9f84-cc65c96d279c,4;1c17756c-56b2-4373-9f84-cc65c96d279c,4;1c17756c-56b2-4373-9f84-cc65c96d279c,17;</vt:lpwstr>
  </property>
</Properties>
</file>